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67" r:id="rId3"/>
    <p:sldId id="318" r:id="rId4"/>
    <p:sldId id="271" r:id="rId5"/>
    <p:sldId id="269" r:id="rId6"/>
    <p:sldId id="270" r:id="rId7"/>
    <p:sldId id="308" r:id="rId8"/>
    <p:sldId id="268" r:id="rId9"/>
    <p:sldId id="273" r:id="rId10"/>
    <p:sldId id="278" r:id="rId11"/>
    <p:sldId id="284" r:id="rId12"/>
    <p:sldId id="303" r:id="rId13"/>
    <p:sldId id="304" r:id="rId14"/>
    <p:sldId id="305" r:id="rId15"/>
    <p:sldId id="272" r:id="rId16"/>
    <p:sldId id="283" r:id="rId17"/>
    <p:sldId id="319" r:id="rId18"/>
    <p:sldId id="313" r:id="rId19"/>
    <p:sldId id="306" r:id="rId20"/>
    <p:sldId id="285" r:id="rId21"/>
    <p:sldId id="291" r:id="rId22"/>
    <p:sldId id="262" r:id="rId23"/>
    <p:sldId id="282" r:id="rId24"/>
    <p:sldId id="309" r:id="rId25"/>
    <p:sldId id="310" r:id="rId26"/>
    <p:sldId id="290" r:id="rId27"/>
    <p:sldId id="314" r:id="rId28"/>
    <p:sldId id="317" r:id="rId29"/>
    <p:sldId id="315" r:id="rId30"/>
    <p:sldId id="300" r:id="rId31"/>
    <p:sldId id="311" r:id="rId32"/>
    <p:sldId id="316" r:id="rId33"/>
    <p:sldId id="293" r:id="rId34"/>
    <p:sldId id="286" r:id="rId35"/>
    <p:sldId id="297" r:id="rId36"/>
    <p:sldId id="279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>
      <p:cViewPr varScale="1">
        <p:scale>
          <a:sx n="62" d="100"/>
          <a:sy n="62" d="100"/>
        </p:scale>
        <p:origin x="1408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135D16-8997-4777-B760-71C6A88E6312}" type="doc">
      <dgm:prSet loTypeId="urn:microsoft.com/office/officeart/2005/8/layout/cycle6" loCatId="relationship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AC2F9A2-963A-4C01-9983-E0FE27D80414}">
      <dgm:prSet phldrT="[Text]" custT="1"/>
      <dgm:spPr/>
      <dgm:t>
        <a:bodyPr/>
        <a:lstStyle/>
        <a:p>
          <a:r>
            <a:rPr lang="en-US" sz="1400" b="1" dirty="0"/>
            <a:t>Structural: Hair and  nail</a:t>
          </a:r>
        </a:p>
      </dgm:t>
    </dgm:pt>
    <dgm:pt modelId="{CF2AA80D-B651-46FB-B1A0-FD885FC2D231}" type="parTrans" cxnId="{47B6F99F-C19D-413C-AF3C-9F05EF0A0686}">
      <dgm:prSet/>
      <dgm:spPr/>
      <dgm:t>
        <a:bodyPr/>
        <a:lstStyle/>
        <a:p>
          <a:endParaRPr lang="en-US" sz="1400" b="1"/>
        </a:p>
      </dgm:t>
    </dgm:pt>
    <dgm:pt modelId="{2EB59DFC-F006-43BB-9B7E-964218DE1AE9}" type="sibTrans" cxnId="{47B6F99F-C19D-413C-AF3C-9F05EF0A0686}">
      <dgm:prSet/>
      <dgm:spPr/>
      <dgm:t>
        <a:bodyPr/>
        <a:lstStyle/>
        <a:p>
          <a:endParaRPr lang="en-US" sz="1400" b="1"/>
        </a:p>
      </dgm:t>
    </dgm:pt>
    <dgm:pt modelId="{F8C988DB-CB31-46BF-A4E1-D721D8B0CF37}">
      <dgm:prSet phldrT="[Text]" custT="1"/>
      <dgm:spPr/>
      <dgm:t>
        <a:bodyPr/>
        <a:lstStyle/>
        <a:p>
          <a:r>
            <a:rPr lang="en-US" sz="1400" b="1" dirty="0"/>
            <a:t>Brain and nerves</a:t>
          </a:r>
        </a:p>
      </dgm:t>
    </dgm:pt>
    <dgm:pt modelId="{ED269B5B-89E6-4C6C-ACB6-76CF7F06EC26}" type="parTrans" cxnId="{CCCAA939-F63B-4F55-9F41-80799F162344}">
      <dgm:prSet/>
      <dgm:spPr/>
      <dgm:t>
        <a:bodyPr/>
        <a:lstStyle/>
        <a:p>
          <a:endParaRPr lang="en-US" sz="1400" b="1"/>
        </a:p>
      </dgm:t>
    </dgm:pt>
    <dgm:pt modelId="{192860E9-43B4-406E-A718-92ABEA26B3C3}" type="sibTrans" cxnId="{CCCAA939-F63B-4F55-9F41-80799F162344}">
      <dgm:prSet/>
      <dgm:spPr/>
      <dgm:t>
        <a:bodyPr/>
        <a:lstStyle/>
        <a:p>
          <a:endParaRPr lang="en-US" sz="1400" b="1"/>
        </a:p>
      </dgm:t>
    </dgm:pt>
    <dgm:pt modelId="{0B493A5F-C19E-458C-B4A9-2B10BAA5D770}">
      <dgm:prSet phldrT="[Text]" custT="1"/>
      <dgm:spPr/>
      <dgm:t>
        <a:bodyPr/>
        <a:lstStyle/>
        <a:p>
          <a:r>
            <a:rPr lang="en-US" sz="1400" b="1" dirty="0"/>
            <a:t>Enzymes</a:t>
          </a:r>
        </a:p>
      </dgm:t>
    </dgm:pt>
    <dgm:pt modelId="{5F0D46BB-0C09-4A9B-9075-45A96CD7842C}" type="parTrans" cxnId="{763661BB-887A-4519-97C1-37F40DFD5590}">
      <dgm:prSet/>
      <dgm:spPr/>
      <dgm:t>
        <a:bodyPr/>
        <a:lstStyle/>
        <a:p>
          <a:endParaRPr lang="en-US" sz="1400" b="1"/>
        </a:p>
      </dgm:t>
    </dgm:pt>
    <dgm:pt modelId="{E45C748C-26B2-4D58-B8CD-A4BE0889D24F}" type="sibTrans" cxnId="{763661BB-887A-4519-97C1-37F40DFD5590}">
      <dgm:prSet/>
      <dgm:spPr/>
      <dgm:t>
        <a:bodyPr/>
        <a:lstStyle/>
        <a:p>
          <a:endParaRPr lang="en-US" sz="1400" b="1"/>
        </a:p>
      </dgm:t>
    </dgm:pt>
    <dgm:pt modelId="{2B8A7776-3E8F-488E-A588-80AF750810DD}">
      <dgm:prSet phldrT="[Text]" custT="1"/>
      <dgm:spPr/>
      <dgm:t>
        <a:bodyPr/>
        <a:lstStyle/>
        <a:p>
          <a:r>
            <a:rPr lang="en-US" sz="1400" b="1" dirty="0"/>
            <a:t>Muscles- </a:t>
          </a:r>
          <a:r>
            <a:rPr lang="en-US" sz="1400" b="1" dirty="0" err="1"/>
            <a:t>actin</a:t>
          </a:r>
          <a:r>
            <a:rPr lang="en-US" sz="1400" b="1" dirty="0"/>
            <a:t>, myosin</a:t>
          </a:r>
        </a:p>
      </dgm:t>
    </dgm:pt>
    <dgm:pt modelId="{535A5779-3577-40A7-878C-9E8A7EC5FF38}" type="parTrans" cxnId="{3C245B2E-F20C-42EC-A8C2-9D73E8F779BB}">
      <dgm:prSet/>
      <dgm:spPr/>
      <dgm:t>
        <a:bodyPr/>
        <a:lstStyle/>
        <a:p>
          <a:endParaRPr lang="en-US" sz="1400" b="1"/>
        </a:p>
      </dgm:t>
    </dgm:pt>
    <dgm:pt modelId="{0221816C-4E41-46E3-8F46-1A479C3E2221}" type="sibTrans" cxnId="{3C245B2E-F20C-42EC-A8C2-9D73E8F779BB}">
      <dgm:prSet/>
      <dgm:spPr/>
      <dgm:t>
        <a:bodyPr/>
        <a:lstStyle/>
        <a:p>
          <a:endParaRPr lang="en-US" sz="1400" b="1"/>
        </a:p>
      </dgm:t>
    </dgm:pt>
    <dgm:pt modelId="{ED6CD5FB-9E9B-4183-BC95-556BD48651B3}">
      <dgm:prSet phldrT="[Text]" custT="1"/>
      <dgm:spPr/>
      <dgm:t>
        <a:bodyPr/>
        <a:lstStyle/>
        <a:p>
          <a:r>
            <a:rPr lang="en-US" sz="1400" b="1" dirty="0"/>
            <a:t>Blood- hemoglobin</a:t>
          </a:r>
        </a:p>
      </dgm:t>
    </dgm:pt>
    <dgm:pt modelId="{C7592CD9-BFA5-4D7A-93E7-8025AA0E83E7}" type="parTrans" cxnId="{C8F9C6BB-7801-46CB-BB43-103E422CD510}">
      <dgm:prSet/>
      <dgm:spPr/>
      <dgm:t>
        <a:bodyPr/>
        <a:lstStyle/>
        <a:p>
          <a:endParaRPr lang="en-US" sz="1400" b="1"/>
        </a:p>
      </dgm:t>
    </dgm:pt>
    <dgm:pt modelId="{2FDC2DEB-70DD-45B3-B0FD-B571E6BEAF62}" type="sibTrans" cxnId="{C8F9C6BB-7801-46CB-BB43-103E422CD510}">
      <dgm:prSet/>
      <dgm:spPr/>
      <dgm:t>
        <a:bodyPr/>
        <a:lstStyle/>
        <a:p>
          <a:endParaRPr lang="en-US" sz="1400" b="1"/>
        </a:p>
      </dgm:t>
    </dgm:pt>
    <dgm:pt modelId="{0A5231C3-C8C4-4FE2-85C9-00F026C235B8}">
      <dgm:prSet phldrT="[Text]" custT="1"/>
      <dgm:spPr/>
      <dgm:t>
        <a:bodyPr/>
        <a:lstStyle/>
        <a:p>
          <a:r>
            <a:rPr lang="en-US" sz="1400" b="1" dirty="0"/>
            <a:t>Cellular messengers </a:t>
          </a:r>
        </a:p>
      </dgm:t>
    </dgm:pt>
    <dgm:pt modelId="{70A81E16-607D-4382-9537-B09BCE0A629C}" type="parTrans" cxnId="{B4B6E1C7-BC69-4A2C-81B7-84DFAF2F38F5}">
      <dgm:prSet/>
      <dgm:spPr/>
      <dgm:t>
        <a:bodyPr/>
        <a:lstStyle/>
        <a:p>
          <a:endParaRPr lang="en-US" sz="1400" b="1"/>
        </a:p>
      </dgm:t>
    </dgm:pt>
    <dgm:pt modelId="{C272F783-6CBC-46A8-84C9-8BFA6240C518}" type="sibTrans" cxnId="{B4B6E1C7-BC69-4A2C-81B7-84DFAF2F38F5}">
      <dgm:prSet/>
      <dgm:spPr/>
      <dgm:t>
        <a:bodyPr/>
        <a:lstStyle/>
        <a:p>
          <a:endParaRPr lang="en-US" sz="1400" b="1"/>
        </a:p>
      </dgm:t>
    </dgm:pt>
    <dgm:pt modelId="{26F79E9B-5375-49A7-A4DE-0B3A591FDA90}">
      <dgm:prSet phldrT="[Text]" custT="1"/>
      <dgm:spPr/>
      <dgm:t>
        <a:bodyPr/>
        <a:lstStyle/>
        <a:p>
          <a:r>
            <a:rPr lang="en-US" sz="1400" b="1" dirty="0"/>
            <a:t>Immunity- Antibodies</a:t>
          </a:r>
        </a:p>
      </dgm:t>
    </dgm:pt>
    <dgm:pt modelId="{F996B8E3-0037-4CEF-8B28-7C4822AA3FD0}" type="parTrans" cxnId="{31AF83BD-4393-4931-A7E6-8ECADB12AFD4}">
      <dgm:prSet/>
      <dgm:spPr/>
      <dgm:t>
        <a:bodyPr/>
        <a:lstStyle/>
        <a:p>
          <a:endParaRPr lang="en-US" sz="1400" b="1"/>
        </a:p>
      </dgm:t>
    </dgm:pt>
    <dgm:pt modelId="{478E2DBA-E3F8-4D8F-94EA-7133E37F24E1}" type="sibTrans" cxnId="{31AF83BD-4393-4931-A7E6-8ECADB12AFD4}">
      <dgm:prSet/>
      <dgm:spPr/>
      <dgm:t>
        <a:bodyPr/>
        <a:lstStyle/>
        <a:p>
          <a:endParaRPr lang="en-US" sz="1400" b="1"/>
        </a:p>
      </dgm:t>
    </dgm:pt>
    <dgm:pt modelId="{689FD417-1D97-47D6-8E85-CF4D73141E6C}" type="pres">
      <dgm:prSet presAssocID="{1E135D16-8997-4777-B760-71C6A88E6312}" presName="cycle" presStyleCnt="0">
        <dgm:presLayoutVars>
          <dgm:dir/>
          <dgm:resizeHandles val="exact"/>
        </dgm:presLayoutVars>
      </dgm:prSet>
      <dgm:spPr/>
    </dgm:pt>
    <dgm:pt modelId="{D558503E-948E-4472-B303-9EAFC9FF20BF}" type="pres">
      <dgm:prSet presAssocID="{FAC2F9A2-963A-4C01-9983-E0FE27D80414}" presName="node" presStyleLbl="node1" presStyleIdx="0" presStyleCnt="7">
        <dgm:presLayoutVars>
          <dgm:bulletEnabled val="1"/>
        </dgm:presLayoutVars>
      </dgm:prSet>
      <dgm:spPr/>
    </dgm:pt>
    <dgm:pt modelId="{705A100D-D158-447F-8743-C11344707650}" type="pres">
      <dgm:prSet presAssocID="{FAC2F9A2-963A-4C01-9983-E0FE27D80414}" presName="spNode" presStyleCnt="0"/>
      <dgm:spPr/>
    </dgm:pt>
    <dgm:pt modelId="{65099527-E477-471A-992F-08CC9E66A42F}" type="pres">
      <dgm:prSet presAssocID="{2EB59DFC-F006-43BB-9B7E-964218DE1AE9}" presName="sibTrans" presStyleLbl="sibTrans1D1" presStyleIdx="0" presStyleCnt="7"/>
      <dgm:spPr/>
    </dgm:pt>
    <dgm:pt modelId="{7CBDD95F-3EB3-4E3F-B763-D83031AE0105}" type="pres">
      <dgm:prSet presAssocID="{F8C988DB-CB31-46BF-A4E1-D721D8B0CF37}" presName="node" presStyleLbl="node1" presStyleIdx="1" presStyleCnt="7">
        <dgm:presLayoutVars>
          <dgm:bulletEnabled val="1"/>
        </dgm:presLayoutVars>
      </dgm:prSet>
      <dgm:spPr/>
    </dgm:pt>
    <dgm:pt modelId="{18F91E76-EF27-4111-A159-6431C84F56B5}" type="pres">
      <dgm:prSet presAssocID="{F8C988DB-CB31-46BF-A4E1-D721D8B0CF37}" presName="spNode" presStyleCnt="0"/>
      <dgm:spPr/>
    </dgm:pt>
    <dgm:pt modelId="{E70796A9-9675-460D-8333-427648F43209}" type="pres">
      <dgm:prSet presAssocID="{192860E9-43B4-406E-A718-92ABEA26B3C3}" presName="sibTrans" presStyleLbl="sibTrans1D1" presStyleIdx="1" presStyleCnt="7"/>
      <dgm:spPr/>
    </dgm:pt>
    <dgm:pt modelId="{E98DFA95-9DA0-4420-BAE7-3B903028B61F}" type="pres">
      <dgm:prSet presAssocID="{0B493A5F-C19E-458C-B4A9-2B10BAA5D770}" presName="node" presStyleLbl="node1" presStyleIdx="2" presStyleCnt="7">
        <dgm:presLayoutVars>
          <dgm:bulletEnabled val="1"/>
        </dgm:presLayoutVars>
      </dgm:prSet>
      <dgm:spPr/>
    </dgm:pt>
    <dgm:pt modelId="{E9249EE3-6B05-468E-A298-61DF525DC3E1}" type="pres">
      <dgm:prSet presAssocID="{0B493A5F-C19E-458C-B4A9-2B10BAA5D770}" presName="spNode" presStyleCnt="0"/>
      <dgm:spPr/>
    </dgm:pt>
    <dgm:pt modelId="{52E4CAF7-EA5D-47B7-94CB-BF7CD6878E99}" type="pres">
      <dgm:prSet presAssocID="{E45C748C-26B2-4D58-B8CD-A4BE0889D24F}" presName="sibTrans" presStyleLbl="sibTrans1D1" presStyleIdx="2" presStyleCnt="7"/>
      <dgm:spPr/>
    </dgm:pt>
    <dgm:pt modelId="{A5C45AAF-36BC-4B12-B650-D6EB0B74F2D9}" type="pres">
      <dgm:prSet presAssocID="{2B8A7776-3E8F-488E-A588-80AF750810DD}" presName="node" presStyleLbl="node1" presStyleIdx="3" presStyleCnt="7">
        <dgm:presLayoutVars>
          <dgm:bulletEnabled val="1"/>
        </dgm:presLayoutVars>
      </dgm:prSet>
      <dgm:spPr/>
    </dgm:pt>
    <dgm:pt modelId="{E8AF003F-9EE3-4670-A863-2F96E76BCFF1}" type="pres">
      <dgm:prSet presAssocID="{2B8A7776-3E8F-488E-A588-80AF750810DD}" presName="spNode" presStyleCnt="0"/>
      <dgm:spPr/>
    </dgm:pt>
    <dgm:pt modelId="{21066D14-F7E9-4F62-A5AC-629A26128C89}" type="pres">
      <dgm:prSet presAssocID="{0221816C-4E41-46E3-8F46-1A479C3E2221}" presName="sibTrans" presStyleLbl="sibTrans1D1" presStyleIdx="3" presStyleCnt="7"/>
      <dgm:spPr/>
    </dgm:pt>
    <dgm:pt modelId="{94FB53DE-0E93-4E73-A8F2-511971BF8104}" type="pres">
      <dgm:prSet presAssocID="{ED6CD5FB-9E9B-4183-BC95-556BD48651B3}" presName="node" presStyleLbl="node1" presStyleIdx="4" presStyleCnt="7">
        <dgm:presLayoutVars>
          <dgm:bulletEnabled val="1"/>
        </dgm:presLayoutVars>
      </dgm:prSet>
      <dgm:spPr/>
    </dgm:pt>
    <dgm:pt modelId="{2F77B52A-94E2-4D03-902D-47105E0BDBAD}" type="pres">
      <dgm:prSet presAssocID="{ED6CD5FB-9E9B-4183-BC95-556BD48651B3}" presName="spNode" presStyleCnt="0"/>
      <dgm:spPr/>
    </dgm:pt>
    <dgm:pt modelId="{48920356-8930-47F5-B19F-D1C5F18BC9EF}" type="pres">
      <dgm:prSet presAssocID="{2FDC2DEB-70DD-45B3-B0FD-B571E6BEAF62}" presName="sibTrans" presStyleLbl="sibTrans1D1" presStyleIdx="4" presStyleCnt="7"/>
      <dgm:spPr/>
    </dgm:pt>
    <dgm:pt modelId="{A1ED6222-490A-4C8E-A0DA-1D48CBA961B5}" type="pres">
      <dgm:prSet presAssocID="{0A5231C3-C8C4-4FE2-85C9-00F026C235B8}" presName="node" presStyleLbl="node1" presStyleIdx="5" presStyleCnt="7">
        <dgm:presLayoutVars>
          <dgm:bulletEnabled val="1"/>
        </dgm:presLayoutVars>
      </dgm:prSet>
      <dgm:spPr/>
    </dgm:pt>
    <dgm:pt modelId="{55697876-1A8D-4297-B6D4-025C4CAA9D19}" type="pres">
      <dgm:prSet presAssocID="{0A5231C3-C8C4-4FE2-85C9-00F026C235B8}" presName="spNode" presStyleCnt="0"/>
      <dgm:spPr/>
    </dgm:pt>
    <dgm:pt modelId="{B35F404D-82F0-436C-A226-5FC26517B9AA}" type="pres">
      <dgm:prSet presAssocID="{C272F783-6CBC-46A8-84C9-8BFA6240C518}" presName="sibTrans" presStyleLbl="sibTrans1D1" presStyleIdx="5" presStyleCnt="7"/>
      <dgm:spPr/>
    </dgm:pt>
    <dgm:pt modelId="{A706503D-625E-48DF-9276-44A8F7E87A6F}" type="pres">
      <dgm:prSet presAssocID="{26F79E9B-5375-49A7-A4DE-0B3A591FDA90}" presName="node" presStyleLbl="node1" presStyleIdx="6" presStyleCnt="7">
        <dgm:presLayoutVars>
          <dgm:bulletEnabled val="1"/>
        </dgm:presLayoutVars>
      </dgm:prSet>
      <dgm:spPr/>
    </dgm:pt>
    <dgm:pt modelId="{A586E940-6CBD-4892-9520-ACE5B833AFFD}" type="pres">
      <dgm:prSet presAssocID="{26F79E9B-5375-49A7-A4DE-0B3A591FDA90}" presName="spNode" presStyleCnt="0"/>
      <dgm:spPr/>
    </dgm:pt>
    <dgm:pt modelId="{5A4FA3FE-7A6B-4E0F-A8B4-16454A8C43B6}" type="pres">
      <dgm:prSet presAssocID="{478E2DBA-E3F8-4D8F-94EA-7133E37F24E1}" presName="sibTrans" presStyleLbl="sibTrans1D1" presStyleIdx="6" presStyleCnt="7"/>
      <dgm:spPr/>
    </dgm:pt>
  </dgm:ptLst>
  <dgm:cxnLst>
    <dgm:cxn modelId="{13BAC200-3E1D-4AF2-BE44-8A04C670B420}" type="presOf" srcId="{192860E9-43B4-406E-A718-92ABEA26B3C3}" destId="{E70796A9-9675-460D-8333-427648F43209}" srcOrd="0" destOrd="0" presId="urn:microsoft.com/office/officeart/2005/8/layout/cycle6"/>
    <dgm:cxn modelId="{F4864711-DFCB-4BBD-AEC5-66EC40351B0F}" type="presOf" srcId="{1E135D16-8997-4777-B760-71C6A88E6312}" destId="{689FD417-1D97-47D6-8E85-CF4D73141E6C}" srcOrd="0" destOrd="0" presId="urn:microsoft.com/office/officeart/2005/8/layout/cycle6"/>
    <dgm:cxn modelId="{C05BE317-B7B0-416C-904E-3A3C25CB5DE7}" type="presOf" srcId="{E45C748C-26B2-4D58-B8CD-A4BE0889D24F}" destId="{52E4CAF7-EA5D-47B7-94CB-BF7CD6878E99}" srcOrd="0" destOrd="0" presId="urn:microsoft.com/office/officeart/2005/8/layout/cycle6"/>
    <dgm:cxn modelId="{FF2B351C-BEF6-46D8-8411-B28DE1C14C78}" type="presOf" srcId="{F8C988DB-CB31-46BF-A4E1-D721D8B0CF37}" destId="{7CBDD95F-3EB3-4E3F-B763-D83031AE0105}" srcOrd="0" destOrd="0" presId="urn:microsoft.com/office/officeart/2005/8/layout/cycle6"/>
    <dgm:cxn modelId="{D15C982B-6077-4DF5-B05F-936B261D1325}" type="presOf" srcId="{26F79E9B-5375-49A7-A4DE-0B3A591FDA90}" destId="{A706503D-625E-48DF-9276-44A8F7E87A6F}" srcOrd="0" destOrd="0" presId="urn:microsoft.com/office/officeart/2005/8/layout/cycle6"/>
    <dgm:cxn modelId="{3C245B2E-F20C-42EC-A8C2-9D73E8F779BB}" srcId="{1E135D16-8997-4777-B760-71C6A88E6312}" destId="{2B8A7776-3E8F-488E-A588-80AF750810DD}" srcOrd="3" destOrd="0" parTransId="{535A5779-3577-40A7-878C-9E8A7EC5FF38}" sibTransId="{0221816C-4E41-46E3-8F46-1A479C3E2221}"/>
    <dgm:cxn modelId="{CCCAA939-F63B-4F55-9F41-80799F162344}" srcId="{1E135D16-8997-4777-B760-71C6A88E6312}" destId="{F8C988DB-CB31-46BF-A4E1-D721D8B0CF37}" srcOrd="1" destOrd="0" parTransId="{ED269B5B-89E6-4C6C-ACB6-76CF7F06EC26}" sibTransId="{192860E9-43B4-406E-A718-92ABEA26B3C3}"/>
    <dgm:cxn modelId="{322FDB42-0CA7-45F2-ABD1-B9BB14E49F2E}" type="presOf" srcId="{FAC2F9A2-963A-4C01-9983-E0FE27D80414}" destId="{D558503E-948E-4472-B303-9EAFC9FF20BF}" srcOrd="0" destOrd="0" presId="urn:microsoft.com/office/officeart/2005/8/layout/cycle6"/>
    <dgm:cxn modelId="{4E6BE162-1B30-4E82-A536-528C6DDE95FD}" type="presOf" srcId="{2B8A7776-3E8F-488E-A588-80AF750810DD}" destId="{A5C45AAF-36BC-4B12-B650-D6EB0B74F2D9}" srcOrd="0" destOrd="0" presId="urn:microsoft.com/office/officeart/2005/8/layout/cycle6"/>
    <dgm:cxn modelId="{E3910F55-B833-4842-8675-E762D0F48F39}" type="presOf" srcId="{0221816C-4E41-46E3-8F46-1A479C3E2221}" destId="{21066D14-F7E9-4F62-A5AC-629A26128C89}" srcOrd="0" destOrd="0" presId="urn:microsoft.com/office/officeart/2005/8/layout/cycle6"/>
    <dgm:cxn modelId="{C890415A-395B-4E06-BD70-CF14A0510BEF}" type="presOf" srcId="{2EB59DFC-F006-43BB-9B7E-964218DE1AE9}" destId="{65099527-E477-471A-992F-08CC9E66A42F}" srcOrd="0" destOrd="0" presId="urn:microsoft.com/office/officeart/2005/8/layout/cycle6"/>
    <dgm:cxn modelId="{47B6F99F-C19D-413C-AF3C-9F05EF0A0686}" srcId="{1E135D16-8997-4777-B760-71C6A88E6312}" destId="{FAC2F9A2-963A-4C01-9983-E0FE27D80414}" srcOrd="0" destOrd="0" parTransId="{CF2AA80D-B651-46FB-B1A0-FD885FC2D231}" sibTransId="{2EB59DFC-F006-43BB-9B7E-964218DE1AE9}"/>
    <dgm:cxn modelId="{A9555CB0-DF8D-49E7-90C9-4E8AD0E341D6}" type="presOf" srcId="{0B493A5F-C19E-458C-B4A9-2B10BAA5D770}" destId="{E98DFA95-9DA0-4420-BAE7-3B903028B61F}" srcOrd="0" destOrd="0" presId="urn:microsoft.com/office/officeart/2005/8/layout/cycle6"/>
    <dgm:cxn modelId="{763661BB-887A-4519-97C1-37F40DFD5590}" srcId="{1E135D16-8997-4777-B760-71C6A88E6312}" destId="{0B493A5F-C19E-458C-B4A9-2B10BAA5D770}" srcOrd="2" destOrd="0" parTransId="{5F0D46BB-0C09-4A9B-9075-45A96CD7842C}" sibTransId="{E45C748C-26B2-4D58-B8CD-A4BE0889D24F}"/>
    <dgm:cxn modelId="{C8F9C6BB-7801-46CB-BB43-103E422CD510}" srcId="{1E135D16-8997-4777-B760-71C6A88E6312}" destId="{ED6CD5FB-9E9B-4183-BC95-556BD48651B3}" srcOrd="4" destOrd="0" parTransId="{C7592CD9-BFA5-4D7A-93E7-8025AA0E83E7}" sibTransId="{2FDC2DEB-70DD-45B3-B0FD-B571E6BEAF62}"/>
    <dgm:cxn modelId="{31AF83BD-4393-4931-A7E6-8ECADB12AFD4}" srcId="{1E135D16-8997-4777-B760-71C6A88E6312}" destId="{26F79E9B-5375-49A7-A4DE-0B3A591FDA90}" srcOrd="6" destOrd="0" parTransId="{F996B8E3-0037-4CEF-8B28-7C4822AA3FD0}" sibTransId="{478E2DBA-E3F8-4D8F-94EA-7133E37F24E1}"/>
    <dgm:cxn modelId="{5F7361C7-71AF-41F8-B034-97690B51FDC6}" type="presOf" srcId="{478E2DBA-E3F8-4D8F-94EA-7133E37F24E1}" destId="{5A4FA3FE-7A6B-4E0F-A8B4-16454A8C43B6}" srcOrd="0" destOrd="0" presId="urn:microsoft.com/office/officeart/2005/8/layout/cycle6"/>
    <dgm:cxn modelId="{B4B6E1C7-BC69-4A2C-81B7-84DFAF2F38F5}" srcId="{1E135D16-8997-4777-B760-71C6A88E6312}" destId="{0A5231C3-C8C4-4FE2-85C9-00F026C235B8}" srcOrd="5" destOrd="0" parTransId="{70A81E16-607D-4382-9537-B09BCE0A629C}" sibTransId="{C272F783-6CBC-46A8-84C9-8BFA6240C518}"/>
    <dgm:cxn modelId="{CA1D20D4-2060-44A5-8A0E-DE97AA50FE45}" type="presOf" srcId="{C272F783-6CBC-46A8-84C9-8BFA6240C518}" destId="{B35F404D-82F0-436C-A226-5FC26517B9AA}" srcOrd="0" destOrd="0" presId="urn:microsoft.com/office/officeart/2005/8/layout/cycle6"/>
    <dgm:cxn modelId="{D07368D8-097F-45DD-BCF5-E561BEFF3ABF}" type="presOf" srcId="{2FDC2DEB-70DD-45B3-B0FD-B571E6BEAF62}" destId="{48920356-8930-47F5-B19F-D1C5F18BC9EF}" srcOrd="0" destOrd="0" presId="urn:microsoft.com/office/officeart/2005/8/layout/cycle6"/>
    <dgm:cxn modelId="{430C89DE-AAC7-4618-AECE-62EAA529AD7F}" type="presOf" srcId="{0A5231C3-C8C4-4FE2-85C9-00F026C235B8}" destId="{A1ED6222-490A-4C8E-A0DA-1D48CBA961B5}" srcOrd="0" destOrd="0" presId="urn:microsoft.com/office/officeart/2005/8/layout/cycle6"/>
    <dgm:cxn modelId="{CAE4B9EB-53B8-44B2-B441-F33B8AEB9213}" type="presOf" srcId="{ED6CD5FB-9E9B-4183-BC95-556BD48651B3}" destId="{94FB53DE-0E93-4E73-A8F2-511971BF8104}" srcOrd="0" destOrd="0" presId="urn:microsoft.com/office/officeart/2005/8/layout/cycle6"/>
    <dgm:cxn modelId="{25EB8993-4058-4C8C-B5FC-6CEB38760F2F}" type="presParOf" srcId="{689FD417-1D97-47D6-8E85-CF4D73141E6C}" destId="{D558503E-948E-4472-B303-9EAFC9FF20BF}" srcOrd="0" destOrd="0" presId="urn:microsoft.com/office/officeart/2005/8/layout/cycle6"/>
    <dgm:cxn modelId="{F667FEF7-BB51-4D8C-A6FA-2A33098B2B90}" type="presParOf" srcId="{689FD417-1D97-47D6-8E85-CF4D73141E6C}" destId="{705A100D-D158-447F-8743-C11344707650}" srcOrd="1" destOrd="0" presId="urn:microsoft.com/office/officeart/2005/8/layout/cycle6"/>
    <dgm:cxn modelId="{51ED9CC0-9129-434B-9F6D-93A3341B1ABD}" type="presParOf" srcId="{689FD417-1D97-47D6-8E85-CF4D73141E6C}" destId="{65099527-E477-471A-992F-08CC9E66A42F}" srcOrd="2" destOrd="0" presId="urn:microsoft.com/office/officeart/2005/8/layout/cycle6"/>
    <dgm:cxn modelId="{270075A0-F2E7-4D8B-8A86-D247818F2DB1}" type="presParOf" srcId="{689FD417-1D97-47D6-8E85-CF4D73141E6C}" destId="{7CBDD95F-3EB3-4E3F-B763-D83031AE0105}" srcOrd="3" destOrd="0" presId="urn:microsoft.com/office/officeart/2005/8/layout/cycle6"/>
    <dgm:cxn modelId="{3C07CA83-5D9A-4D29-9666-F61D0421D815}" type="presParOf" srcId="{689FD417-1D97-47D6-8E85-CF4D73141E6C}" destId="{18F91E76-EF27-4111-A159-6431C84F56B5}" srcOrd="4" destOrd="0" presId="urn:microsoft.com/office/officeart/2005/8/layout/cycle6"/>
    <dgm:cxn modelId="{302E6081-862F-423D-ADB3-F91F532DD5D1}" type="presParOf" srcId="{689FD417-1D97-47D6-8E85-CF4D73141E6C}" destId="{E70796A9-9675-460D-8333-427648F43209}" srcOrd="5" destOrd="0" presId="urn:microsoft.com/office/officeart/2005/8/layout/cycle6"/>
    <dgm:cxn modelId="{2EBC2A67-02F3-4E85-BFC4-3B26F8F434D3}" type="presParOf" srcId="{689FD417-1D97-47D6-8E85-CF4D73141E6C}" destId="{E98DFA95-9DA0-4420-BAE7-3B903028B61F}" srcOrd="6" destOrd="0" presId="urn:microsoft.com/office/officeart/2005/8/layout/cycle6"/>
    <dgm:cxn modelId="{3A233D15-D8C4-4F2A-9BCF-870A67B4A089}" type="presParOf" srcId="{689FD417-1D97-47D6-8E85-CF4D73141E6C}" destId="{E9249EE3-6B05-468E-A298-61DF525DC3E1}" srcOrd="7" destOrd="0" presId="urn:microsoft.com/office/officeart/2005/8/layout/cycle6"/>
    <dgm:cxn modelId="{A7D58049-D7DB-45A7-943F-80714045A817}" type="presParOf" srcId="{689FD417-1D97-47D6-8E85-CF4D73141E6C}" destId="{52E4CAF7-EA5D-47B7-94CB-BF7CD6878E99}" srcOrd="8" destOrd="0" presId="urn:microsoft.com/office/officeart/2005/8/layout/cycle6"/>
    <dgm:cxn modelId="{DD3EE941-E155-454D-A9AC-64FFB6232F2E}" type="presParOf" srcId="{689FD417-1D97-47D6-8E85-CF4D73141E6C}" destId="{A5C45AAF-36BC-4B12-B650-D6EB0B74F2D9}" srcOrd="9" destOrd="0" presId="urn:microsoft.com/office/officeart/2005/8/layout/cycle6"/>
    <dgm:cxn modelId="{E16B2602-D592-4605-BD62-2056F1A385F5}" type="presParOf" srcId="{689FD417-1D97-47D6-8E85-CF4D73141E6C}" destId="{E8AF003F-9EE3-4670-A863-2F96E76BCFF1}" srcOrd="10" destOrd="0" presId="urn:microsoft.com/office/officeart/2005/8/layout/cycle6"/>
    <dgm:cxn modelId="{B635389A-3ECA-4282-96FB-43EA119F066E}" type="presParOf" srcId="{689FD417-1D97-47D6-8E85-CF4D73141E6C}" destId="{21066D14-F7E9-4F62-A5AC-629A26128C89}" srcOrd="11" destOrd="0" presId="urn:microsoft.com/office/officeart/2005/8/layout/cycle6"/>
    <dgm:cxn modelId="{C6A57579-47CA-4301-ACCA-386E72743359}" type="presParOf" srcId="{689FD417-1D97-47D6-8E85-CF4D73141E6C}" destId="{94FB53DE-0E93-4E73-A8F2-511971BF8104}" srcOrd="12" destOrd="0" presId="urn:microsoft.com/office/officeart/2005/8/layout/cycle6"/>
    <dgm:cxn modelId="{77A24C40-88F8-412A-BA7A-93C11F3CBCBB}" type="presParOf" srcId="{689FD417-1D97-47D6-8E85-CF4D73141E6C}" destId="{2F77B52A-94E2-4D03-902D-47105E0BDBAD}" srcOrd="13" destOrd="0" presId="urn:microsoft.com/office/officeart/2005/8/layout/cycle6"/>
    <dgm:cxn modelId="{B1438C51-BD90-4D9D-95B2-1475FB0DE888}" type="presParOf" srcId="{689FD417-1D97-47D6-8E85-CF4D73141E6C}" destId="{48920356-8930-47F5-B19F-D1C5F18BC9EF}" srcOrd="14" destOrd="0" presId="urn:microsoft.com/office/officeart/2005/8/layout/cycle6"/>
    <dgm:cxn modelId="{23CCE580-74DB-4C2A-87EC-66C28A8EB3E9}" type="presParOf" srcId="{689FD417-1D97-47D6-8E85-CF4D73141E6C}" destId="{A1ED6222-490A-4C8E-A0DA-1D48CBA961B5}" srcOrd="15" destOrd="0" presId="urn:microsoft.com/office/officeart/2005/8/layout/cycle6"/>
    <dgm:cxn modelId="{7DAB4144-F482-4A7C-800A-5A58ADF7BD4C}" type="presParOf" srcId="{689FD417-1D97-47D6-8E85-CF4D73141E6C}" destId="{55697876-1A8D-4297-B6D4-025C4CAA9D19}" srcOrd="16" destOrd="0" presId="urn:microsoft.com/office/officeart/2005/8/layout/cycle6"/>
    <dgm:cxn modelId="{C1152ABE-15EB-4498-BCAE-C5BD3419C0DD}" type="presParOf" srcId="{689FD417-1D97-47D6-8E85-CF4D73141E6C}" destId="{B35F404D-82F0-436C-A226-5FC26517B9AA}" srcOrd="17" destOrd="0" presId="urn:microsoft.com/office/officeart/2005/8/layout/cycle6"/>
    <dgm:cxn modelId="{ED37B3C9-6CED-4128-A1A6-5F94D7AC5BD4}" type="presParOf" srcId="{689FD417-1D97-47D6-8E85-CF4D73141E6C}" destId="{A706503D-625E-48DF-9276-44A8F7E87A6F}" srcOrd="18" destOrd="0" presId="urn:microsoft.com/office/officeart/2005/8/layout/cycle6"/>
    <dgm:cxn modelId="{0479254F-B888-4902-AB26-9F554030229F}" type="presParOf" srcId="{689FD417-1D97-47D6-8E85-CF4D73141E6C}" destId="{A586E940-6CBD-4892-9520-ACE5B833AFFD}" srcOrd="19" destOrd="0" presId="urn:microsoft.com/office/officeart/2005/8/layout/cycle6"/>
    <dgm:cxn modelId="{19FE67A8-68BF-4F96-BEE5-A3624E790B25}" type="presParOf" srcId="{689FD417-1D97-47D6-8E85-CF4D73141E6C}" destId="{5A4FA3FE-7A6B-4E0F-A8B4-16454A8C43B6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8503E-948E-4472-B303-9EAFC9FF20BF}">
      <dsp:nvSpPr>
        <dsp:cNvPr id="0" name=""/>
        <dsp:cNvSpPr/>
      </dsp:nvSpPr>
      <dsp:spPr>
        <a:xfrm>
          <a:off x="2924993" y="1700"/>
          <a:ext cx="1160412" cy="75426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Structural: Hair and  nail</a:t>
          </a:r>
        </a:p>
      </dsp:txBody>
      <dsp:txXfrm>
        <a:off x="2961813" y="38520"/>
        <a:ext cx="1086772" cy="680628"/>
      </dsp:txXfrm>
    </dsp:sp>
    <dsp:sp modelId="{65099527-E477-471A-992F-08CC9E66A42F}">
      <dsp:nvSpPr>
        <dsp:cNvPr id="0" name=""/>
        <dsp:cNvSpPr/>
      </dsp:nvSpPr>
      <dsp:spPr>
        <a:xfrm>
          <a:off x="1351703" y="378834"/>
          <a:ext cx="4306993" cy="4306993"/>
        </a:xfrm>
        <a:custGeom>
          <a:avLst/>
          <a:gdLst/>
          <a:ahLst/>
          <a:cxnLst/>
          <a:rect l="0" t="0" r="0" b="0"/>
          <a:pathLst>
            <a:path>
              <a:moveTo>
                <a:pt x="2741390" y="81799"/>
              </a:moveTo>
              <a:arcTo wR="2153496" hR="2153496" stAng="17150553" swAng="1256808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BDD95F-3EB3-4E3F-B763-D83031AE0105}">
      <dsp:nvSpPr>
        <dsp:cNvPr id="0" name=""/>
        <dsp:cNvSpPr/>
      </dsp:nvSpPr>
      <dsp:spPr>
        <a:xfrm>
          <a:off x="4608665" y="812514"/>
          <a:ext cx="1160412" cy="754268"/>
        </a:xfrm>
        <a:prstGeom prst="roundRect">
          <a:avLst/>
        </a:prstGeom>
        <a:gradFill rotWithShape="0">
          <a:gsLst>
            <a:gs pos="0">
              <a:schemeClr val="accent3">
                <a:hueOff val="1875044"/>
                <a:satOff val="-2813"/>
                <a:lumOff val="-458"/>
                <a:alphaOff val="0"/>
                <a:shade val="51000"/>
                <a:satMod val="130000"/>
              </a:schemeClr>
            </a:gs>
            <a:gs pos="80000">
              <a:schemeClr val="accent3">
                <a:hueOff val="1875044"/>
                <a:satOff val="-2813"/>
                <a:lumOff val="-458"/>
                <a:alphaOff val="0"/>
                <a:shade val="93000"/>
                <a:satMod val="130000"/>
              </a:schemeClr>
            </a:gs>
            <a:gs pos="100000">
              <a:schemeClr val="accent3">
                <a:hueOff val="1875044"/>
                <a:satOff val="-2813"/>
                <a:lumOff val="-4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Brain and nerves</a:t>
          </a:r>
        </a:p>
      </dsp:txBody>
      <dsp:txXfrm>
        <a:off x="4645485" y="849334"/>
        <a:ext cx="1086772" cy="680628"/>
      </dsp:txXfrm>
    </dsp:sp>
    <dsp:sp modelId="{E70796A9-9675-460D-8333-427648F43209}">
      <dsp:nvSpPr>
        <dsp:cNvPr id="0" name=""/>
        <dsp:cNvSpPr/>
      </dsp:nvSpPr>
      <dsp:spPr>
        <a:xfrm>
          <a:off x="1351703" y="378834"/>
          <a:ext cx="4306993" cy="4306993"/>
        </a:xfrm>
        <a:custGeom>
          <a:avLst/>
          <a:gdLst/>
          <a:ahLst/>
          <a:cxnLst/>
          <a:rect l="0" t="0" r="0" b="0"/>
          <a:pathLst>
            <a:path>
              <a:moveTo>
                <a:pt x="4083271" y="1197714"/>
              </a:moveTo>
              <a:arcTo wR="2153496" hR="2153496" stAng="20019097" swAng="1726473"/>
            </a:path>
          </a:pathLst>
        </a:custGeom>
        <a:noFill/>
        <a:ln w="9525" cap="flat" cmpd="sng" algn="ctr">
          <a:solidFill>
            <a:schemeClr val="accent3">
              <a:hueOff val="1875044"/>
              <a:satOff val="-2813"/>
              <a:lumOff val="-4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8DFA95-9DA0-4420-BAE7-3B903028B61F}">
      <dsp:nvSpPr>
        <dsp:cNvPr id="0" name=""/>
        <dsp:cNvSpPr/>
      </dsp:nvSpPr>
      <dsp:spPr>
        <a:xfrm>
          <a:off x="5024497" y="2634395"/>
          <a:ext cx="1160412" cy="754268"/>
        </a:xfrm>
        <a:prstGeom prst="roundRect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Enzymes</a:t>
          </a:r>
        </a:p>
      </dsp:txBody>
      <dsp:txXfrm>
        <a:off x="5061317" y="2671215"/>
        <a:ext cx="1086772" cy="680628"/>
      </dsp:txXfrm>
    </dsp:sp>
    <dsp:sp modelId="{52E4CAF7-EA5D-47B7-94CB-BF7CD6878E99}">
      <dsp:nvSpPr>
        <dsp:cNvPr id="0" name=""/>
        <dsp:cNvSpPr/>
      </dsp:nvSpPr>
      <dsp:spPr>
        <a:xfrm>
          <a:off x="1351703" y="378834"/>
          <a:ext cx="4306993" cy="4306993"/>
        </a:xfrm>
        <a:custGeom>
          <a:avLst/>
          <a:gdLst/>
          <a:ahLst/>
          <a:cxnLst/>
          <a:rect l="0" t="0" r="0" b="0"/>
          <a:pathLst>
            <a:path>
              <a:moveTo>
                <a:pt x="4125966" y="3017737"/>
              </a:moveTo>
              <a:arcTo wR="2153496" hR="2153496" stAng="1419642" swAng="1358926"/>
            </a:path>
          </a:pathLst>
        </a:custGeom>
        <a:noFill/>
        <a:ln w="9525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C45AAF-36BC-4B12-B650-D6EB0B74F2D9}">
      <dsp:nvSpPr>
        <dsp:cNvPr id="0" name=""/>
        <dsp:cNvSpPr/>
      </dsp:nvSpPr>
      <dsp:spPr>
        <a:xfrm>
          <a:off x="3859360" y="4095431"/>
          <a:ext cx="1160412" cy="754268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Muscles- </a:t>
          </a:r>
          <a:r>
            <a:rPr lang="en-US" sz="1400" b="1" kern="1200" dirty="0" err="1"/>
            <a:t>actin</a:t>
          </a:r>
          <a:r>
            <a:rPr lang="en-US" sz="1400" b="1" kern="1200" dirty="0"/>
            <a:t>, myosin</a:t>
          </a:r>
        </a:p>
      </dsp:txBody>
      <dsp:txXfrm>
        <a:off x="3896180" y="4132251"/>
        <a:ext cx="1086772" cy="680628"/>
      </dsp:txXfrm>
    </dsp:sp>
    <dsp:sp modelId="{21066D14-F7E9-4F62-A5AC-629A26128C89}">
      <dsp:nvSpPr>
        <dsp:cNvPr id="0" name=""/>
        <dsp:cNvSpPr/>
      </dsp:nvSpPr>
      <dsp:spPr>
        <a:xfrm>
          <a:off x="1351703" y="378834"/>
          <a:ext cx="4306993" cy="4306993"/>
        </a:xfrm>
        <a:custGeom>
          <a:avLst/>
          <a:gdLst/>
          <a:ahLst/>
          <a:cxnLst/>
          <a:rect l="0" t="0" r="0" b="0"/>
          <a:pathLst>
            <a:path>
              <a:moveTo>
                <a:pt x="2500668" y="4278825"/>
              </a:moveTo>
              <a:arcTo wR="2153496" hR="2153496" stAng="4843361" swAng="1113279"/>
            </a:path>
          </a:pathLst>
        </a:custGeom>
        <a:noFill/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FB53DE-0E93-4E73-A8F2-511971BF8104}">
      <dsp:nvSpPr>
        <dsp:cNvPr id="0" name=""/>
        <dsp:cNvSpPr/>
      </dsp:nvSpPr>
      <dsp:spPr>
        <a:xfrm>
          <a:off x="1990626" y="4095431"/>
          <a:ext cx="1160412" cy="754268"/>
        </a:xfrm>
        <a:prstGeom prst="roundRect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Blood- hemoglobin</a:t>
          </a:r>
        </a:p>
      </dsp:txBody>
      <dsp:txXfrm>
        <a:off x="2027446" y="4132251"/>
        <a:ext cx="1086772" cy="680628"/>
      </dsp:txXfrm>
    </dsp:sp>
    <dsp:sp modelId="{48920356-8930-47F5-B19F-D1C5F18BC9EF}">
      <dsp:nvSpPr>
        <dsp:cNvPr id="0" name=""/>
        <dsp:cNvSpPr/>
      </dsp:nvSpPr>
      <dsp:spPr>
        <a:xfrm>
          <a:off x="1351703" y="378834"/>
          <a:ext cx="4306993" cy="4306993"/>
        </a:xfrm>
        <a:custGeom>
          <a:avLst/>
          <a:gdLst/>
          <a:ahLst/>
          <a:cxnLst/>
          <a:rect l="0" t="0" r="0" b="0"/>
          <a:pathLst>
            <a:path>
              <a:moveTo>
                <a:pt x="665940" y="3710649"/>
              </a:moveTo>
              <a:arcTo wR="2153496" hR="2153496" stAng="8021432" swAng="1358926"/>
            </a:path>
          </a:pathLst>
        </a:custGeom>
        <a:noFill/>
        <a:ln w="9525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ED6222-490A-4C8E-A0DA-1D48CBA961B5}">
      <dsp:nvSpPr>
        <dsp:cNvPr id="0" name=""/>
        <dsp:cNvSpPr/>
      </dsp:nvSpPr>
      <dsp:spPr>
        <a:xfrm>
          <a:off x="825489" y="2634395"/>
          <a:ext cx="1160412" cy="754268"/>
        </a:xfrm>
        <a:prstGeom prst="roundRect">
          <a:avLst/>
        </a:prstGeom>
        <a:gradFill rotWithShape="0">
          <a:gsLst>
            <a:gs pos="0">
              <a:schemeClr val="accent3">
                <a:hueOff val="9375220"/>
                <a:satOff val="-14067"/>
                <a:lumOff val="-2288"/>
                <a:alphaOff val="0"/>
                <a:shade val="51000"/>
                <a:satMod val="130000"/>
              </a:schemeClr>
            </a:gs>
            <a:gs pos="80000">
              <a:schemeClr val="accent3">
                <a:hueOff val="9375220"/>
                <a:satOff val="-14067"/>
                <a:lumOff val="-2288"/>
                <a:alphaOff val="0"/>
                <a:shade val="93000"/>
                <a:satMod val="130000"/>
              </a:schemeClr>
            </a:gs>
            <a:gs pos="100000">
              <a:schemeClr val="accent3">
                <a:hueOff val="9375220"/>
                <a:satOff val="-14067"/>
                <a:lumOff val="-22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Cellular messengers </a:t>
          </a:r>
        </a:p>
      </dsp:txBody>
      <dsp:txXfrm>
        <a:off x="862309" y="2671215"/>
        <a:ext cx="1086772" cy="680628"/>
      </dsp:txXfrm>
    </dsp:sp>
    <dsp:sp modelId="{B35F404D-82F0-436C-A226-5FC26517B9AA}">
      <dsp:nvSpPr>
        <dsp:cNvPr id="0" name=""/>
        <dsp:cNvSpPr/>
      </dsp:nvSpPr>
      <dsp:spPr>
        <a:xfrm>
          <a:off x="1351703" y="378834"/>
          <a:ext cx="4306993" cy="4306993"/>
        </a:xfrm>
        <a:custGeom>
          <a:avLst/>
          <a:gdLst/>
          <a:ahLst/>
          <a:cxnLst/>
          <a:rect l="0" t="0" r="0" b="0"/>
          <a:pathLst>
            <a:path>
              <a:moveTo>
                <a:pt x="1930" y="2244658"/>
              </a:moveTo>
              <a:arcTo wR="2153496" hR="2153496" stAng="10654430" swAng="1726473"/>
            </a:path>
          </a:pathLst>
        </a:custGeom>
        <a:noFill/>
        <a:ln w="9525" cap="flat" cmpd="sng" algn="ctr">
          <a:solidFill>
            <a:schemeClr val="accent3">
              <a:hueOff val="9375220"/>
              <a:satOff val="-14067"/>
              <a:lumOff val="-228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06503D-625E-48DF-9276-44A8F7E87A6F}">
      <dsp:nvSpPr>
        <dsp:cNvPr id="0" name=""/>
        <dsp:cNvSpPr/>
      </dsp:nvSpPr>
      <dsp:spPr>
        <a:xfrm>
          <a:off x="1241321" y="812514"/>
          <a:ext cx="1160412" cy="754268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Immunity- Antibodies</a:t>
          </a:r>
        </a:p>
      </dsp:txBody>
      <dsp:txXfrm>
        <a:off x="1278141" y="849334"/>
        <a:ext cx="1086772" cy="680628"/>
      </dsp:txXfrm>
    </dsp:sp>
    <dsp:sp modelId="{5A4FA3FE-7A6B-4E0F-A8B4-16454A8C43B6}">
      <dsp:nvSpPr>
        <dsp:cNvPr id="0" name=""/>
        <dsp:cNvSpPr/>
      </dsp:nvSpPr>
      <dsp:spPr>
        <a:xfrm>
          <a:off x="1351703" y="378834"/>
          <a:ext cx="4306993" cy="4306993"/>
        </a:xfrm>
        <a:custGeom>
          <a:avLst/>
          <a:gdLst/>
          <a:ahLst/>
          <a:cxnLst/>
          <a:rect l="0" t="0" r="0" b="0"/>
          <a:pathLst>
            <a:path>
              <a:moveTo>
                <a:pt x="863821" y="428884"/>
              </a:moveTo>
              <a:arcTo wR="2153496" hR="2153496" stAng="13992639" swAng="1256808"/>
            </a:path>
          </a:pathLst>
        </a:custGeom>
        <a:noFill/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D5E1-2BBD-4513-ACC6-6083F6CC140A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D5E1-2BBD-4513-ACC6-6083F6CC140A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D5E1-2BBD-4513-ACC6-6083F6CC140A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D5E1-2BBD-4513-ACC6-6083F6CC140A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D5E1-2BBD-4513-ACC6-6083F6CC140A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D5E1-2BBD-4513-ACC6-6083F6CC140A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D5E1-2BBD-4513-ACC6-6083F6CC140A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D5E1-2BBD-4513-ACC6-6083F6CC140A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D5E1-2BBD-4513-ACC6-6083F6CC140A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D5E1-2BBD-4513-ACC6-6083F6CC140A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D5E1-2BBD-4513-ACC6-6083F6CC140A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0D5E1-2BBD-4513-ACC6-6083F6CC140A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143000" y="838200"/>
            <a:ext cx="7162800" cy="2438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The word protein that I propose to you . . . I would wish to derive from</a:t>
            </a:r>
          </a:p>
          <a:p>
            <a:r>
              <a:rPr lang="en-US" b="1" i="1" dirty="0" err="1"/>
              <a:t>proteios</a:t>
            </a:r>
            <a:r>
              <a:rPr lang="en-US" b="1" i="1" dirty="0"/>
              <a:t>, because it appears to be the primitive or principal substance</a:t>
            </a:r>
          </a:p>
          <a:p>
            <a:r>
              <a:rPr lang="en-US" b="1" dirty="0"/>
              <a:t>of animal nutrition that plants prepare for the herbivores, and which</a:t>
            </a:r>
          </a:p>
          <a:p>
            <a:r>
              <a:rPr lang="en-US" b="1" dirty="0"/>
              <a:t>the latter then furnish to the carnivores.</a:t>
            </a:r>
          </a:p>
          <a:p>
            <a:endParaRPr lang="en-US" b="1" dirty="0"/>
          </a:p>
          <a:p>
            <a:r>
              <a:rPr lang="en-US" b="1" dirty="0"/>
              <a:t>—J. J. Berzelius, letter to G. J. </a:t>
            </a:r>
            <a:r>
              <a:rPr lang="en-US" b="1" dirty="0" err="1"/>
              <a:t>Mulder</a:t>
            </a:r>
            <a:r>
              <a:rPr lang="en-US" b="1" dirty="0"/>
              <a:t>, 1838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038600" y="4419600"/>
            <a:ext cx="1524000" cy="6096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</a:t>
            </a:r>
            <a:r>
              <a:rPr lang="en-US" b="1" baseline="30000" dirty="0">
                <a:solidFill>
                  <a:schemeClr val="tx1"/>
                </a:solidFill>
              </a:rPr>
              <a:t>2</a:t>
            </a:r>
            <a:r>
              <a:rPr lang="en-US" b="1" dirty="0">
                <a:solidFill>
                  <a:schemeClr val="tx1"/>
                </a:solidFill>
              </a:rPr>
              <a:t>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xresdefault.jpg"/>
          <p:cNvPicPr>
            <a:picLocks noChangeAspect="1"/>
          </p:cNvPicPr>
          <p:nvPr/>
        </p:nvPicPr>
        <p:blipFill>
          <a:blip r:embed="rId2" cstate="print"/>
          <a:srcRect t="11481"/>
          <a:stretch>
            <a:fillRect/>
          </a:stretch>
        </p:blipFill>
        <p:spPr>
          <a:xfrm>
            <a:off x="0" y="618490"/>
            <a:ext cx="9144000" cy="4552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Peptide bond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094555-8C37-496F-2437-349E81D507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419600"/>
            <a:ext cx="3067648" cy="2297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teins-Structure.jpg"/>
          <p:cNvPicPr>
            <a:picLocks noChangeAspect="1"/>
          </p:cNvPicPr>
          <p:nvPr/>
        </p:nvPicPr>
        <p:blipFill>
          <a:blip r:embed="rId2" cstate="print"/>
          <a:srcRect t="15235"/>
          <a:stretch>
            <a:fillRect/>
          </a:stretch>
        </p:blipFill>
        <p:spPr>
          <a:xfrm>
            <a:off x="0" y="1642110"/>
            <a:ext cx="9144000" cy="31584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Protein folding and design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IY Necklace Beaded Glass Rice Beads for Name Bracelet and Craft Jewellery  Making Material Set Tool 10300Pcs | Shopee Philippines">
            <a:extLst>
              <a:ext uri="{FF2B5EF4-FFF2-40B4-BE49-F238E27FC236}">
                <a16:creationId xmlns:a16="http://schemas.microsoft.com/office/drawing/2014/main" id="{C943D2B0-0604-0574-8E68-481A48012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0"/>
            <a:ext cx="65532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47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A colourful hanging East African bead curtain Serengeti Grumeti Tanzania  Stock Photo - Alamy">
            <a:extLst>
              <a:ext uri="{FF2B5EF4-FFF2-40B4-BE49-F238E27FC236}">
                <a16:creationId xmlns:a16="http://schemas.microsoft.com/office/drawing/2014/main" id="{13413CC9-F68E-030E-CE0E-C0550720F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 bwMode="auto">
          <a:xfrm>
            <a:off x="2440781" y="266700"/>
            <a:ext cx="4262437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28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mensions of Time – Rethinking Time">
            <a:extLst>
              <a:ext uri="{FF2B5EF4-FFF2-40B4-BE49-F238E27FC236}">
                <a16:creationId xmlns:a16="http://schemas.microsoft.com/office/drawing/2014/main" id="{3F221FFC-B45B-E349-CCB2-23F09A7C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662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68px-Protein_primary_structure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143000"/>
            <a:ext cx="5474936" cy="33623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5075872"/>
            <a:ext cx="6019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Amino acid</a:t>
            </a:r>
            <a:r>
              <a:rPr lang="en-US" dirty="0"/>
              <a:t>, any of a group of organic molecules that consist of a basic </a:t>
            </a:r>
            <a:r>
              <a:rPr lang="en-US" b="1" dirty="0"/>
              <a:t>amino</a:t>
            </a:r>
            <a:r>
              <a:rPr lang="en-US" dirty="0"/>
              <a:t> group (−NH</a:t>
            </a:r>
            <a:r>
              <a:rPr lang="en-US" baseline="-25000" dirty="0"/>
              <a:t>2</a:t>
            </a:r>
            <a:r>
              <a:rPr lang="en-US" dirty="0"/>
              <a:t>), an acidic carboxyl group (−COOH), and an organic R group (or side chain) that is unique to each </a:t>
            </a:r>
            <a:r>
              <a:rPr lang="en-US" b="1" dirty="0"/>
              <a:t>amino acid</a:t>
            </a:r>
            <a:r>
              <a:rPr lang="en-US" dirty="0"/>
              <a:t>. ... The </a:t>
            </a:r>
            <a:r>
              <a:rPr lang="en-US" b="1" dirty="0"/>
              <a:t>amino acids</a:t>
            </a:r>
            <a:r>
              <a:rPr lang="en-US" dirty="0"/>
              <a:t> differ from each other in the particular chemical </a:t>
            </a:r>
            <a:r>
              <a:rPr lang="en-US" b="1" dirty="0"/>
              <a:t>structure</a:t>
            </a:r>
            <a:r>
              <a:rPr lang="en-US" dirty="0"/>
              <a:t> of the R group.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Building blocks of the building blocks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teins-Structure.jpg"/>
          <p:cNvPicPr>
            <a:picLocks noChangeAspect="1"/>
          </p:cNvPicPr>
          <p:nvPr/>
        </p:nvPicPr>
        <p:blipFill>
          <a:blip r:embed="rId2" cstate="print"/>
          <a:srcRect t="15235"/>
          <a:stretch>
            <a:fillRect/>
          </a:stretch>
        </p:blipFill>
        <p:spPr>
          <a:xfrm>
            <a:off x="0" y="956310"/>
            <a:ext cx="9144000" cy="31584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Protein folding and design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4722674"/>
            <a:ext cx="5334000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Forces stabilizing Tertiary and quaternary structures:</a:t>
            </a:r>
          </a:p>
          <a:p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Covalent interactions: Disulfide bridges</a:t>
            </a:r>
          </a:p>
          <a:p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Weak interactions: 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H- bonding, Vander wall’s interactions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mino-acid-structures_med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571" y="0"/>
            <a:ext cx="8236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E5F7F-CAAD-E74D-F0F3-130A3EB9B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87" y="547687"/>
            <a:ext cx="57626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42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.N. Ramachandran | Nature Structural &amp; Molecular Biology">
            <a:extLst>
              <a:ext uri="{FF2B5EF4-FFF2-40B4-BE49-F238E27FC236}">
                <a16:creationId xmlns:a16="http://schemas.microsoft.com/office/drawing/2014/main" id="{3F1B5A2A-1367-1483-2125-8B0AC26D3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14475"/>
            <a:ext cx="533400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63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990600" y="1397000"/>
          <a:ext cx="70104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611076046-612x612.jpg"/>
          <p:cNvPicPr>
            <a:picLocks noChangeAspect="1"/>
          </p:cNvPicPr>
          <p:nvPr/>
        </p:nvPicPr>
        <p:blipFill>
          <a:blip r:embed="rId7" cstate="print"/>
          <a:srcRect r="66667" b="-2023"/>
          <a:stretch>
            <a:fillRect/>
          </a:stretch>
        </p:blipFill>
        <p:spPr>
          <a:xfrm>
            <a:off x="4191000" y="2971800"/>
            <a:ext cx="704580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Functions of Proteins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tein_backbone_PhiPsiOmega_drawing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457200"/>
            <a:ext cx="3368842" cy="6400800"/>
          </a:xfrm>
          <a:prstGeom prst="rect">
            <a:avLst/>
          </a:prstGeom>
        </p:spPr>
      </p:pic>
      <p:pic>
        <p:nvPicPr>
          <p:cNvPr id="3" name="Picture 2" descr="8.jpg"/>
          <p:cNvPicPr>
            <a:picLocks noChangeAspect="1"/>
          </p:cNvPicPr>
          <p:nvPr/>
        </p:nvPicPr>
        <p:blipFill>
          <a:blip r:embed="rId3" cstate="print"/>
          <a:srcRect l="16667" t="2222" r="31667"/>
          <a:stretch>
            <a:fillRect/>
          </a:stretch>
        </p:blipFill>
        <p:spPr>
          <a:xfrm>
            <a:off x="4239491" y="2057400"/>
            <a:ext cx="4294909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Predicting the structure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6940" t="18750" r="64861" b="39583"/>
          <a:stretch>
            <a:fillRect/>
          </a:stretch>
        </p:blipFill>
        <p:spPr bwMode="auto">
          <a:xfrm>
            <a:off x="228600" y="838200"/>
            <a:ext cx="1066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49414" t="72019" r="28331" b="7292"/>
          <a:stretch>
            <a:fillRect/>
          </a:stretch>
        </p:blipFill>
        <p:spPr bwMode="auto">
          <a:xfrm>
            <a:off x="5581997" y="914400"/>
            <a:ext cx="3499019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Alpha helix and Beta sheets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39624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Helical Dipole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 l="24231" t="65625" r="18375" b="11458"/>
          <a:stretch>
            <a:fillRect/>
          </a:stretch>
        </p:blipFill>
        <p:spPr bwMode="auto">
          <a:xfrm>
            <a:off x="1066800" y="4876800"/>
            <a:ext cx="7467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 l="49414" t="35417" r="28331" b="42795"/>
          <a:stretch>
            <a:fillRect/>
          </a:stretch>
        </p:blipFill>
        <p:spPr bwMode="auto">
          <a:xfrm>
            <a:off x="2025414" y="914400"/>
            <a:ext cx="346098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 l="49414" t="57204" r="28331" b="27980"/>
          <a:stretch>
            <a:fillRect/>
          </a:stretch>
        </p:blipFill>
        <p:spPr bwMode="auto">
          <a:xfrm>
            <a:off x="3854214" y="3048000"/>
            <a:ext cx="3460986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Interaction of water with other </a:t>
            </a:r>
            <a:r>
              <a:rPr lang="en-US" b="1" dirty="0" err="1"/>
              <a:t>biomolecules</a:t>
            </a:r>
            <a:endParaRPr lang="en-US" b="1" dirty="0"/>
          </a:p>
        </p:txBody>
      </p:sp>
      <p:pic>
        <p:nvPicPr>
          <p:cNvPr id="5" name="Picture 4" descr="bilyrstr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1" y="762000"/>
            <a:ext cx="4307047" cy="2286000"/>
          </a:xfrm>
          <a:prstGeom prst="rect">
            <a:avLst/>
          </a:prstGeom>
        </p:spPr>
      </p:pic>
      <p:pic>
        <p:nvPicPr>
          <p:cNvPr id="9" name="Picture 8" descr="DNA_Structure+Key+Labelled.pn_NoB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0" y="1066800"/>
            <a:ext cx="3749040" cy="3657600"/>
          </a:xfrm>
          <a:prstGeom prst="rect">
            <a:avLst/>
          </a:prstGeom>
        </p:spPr>
      </p:pic>
      <p:pic>
        <p:nvPicPr>
          <p:cNvPr id="10" name="Picture 9" descr="Protein_folding_schemati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419600"/>
            <a:ext cx="2059061" cy="1828800"/>
          </a:xfrm>
          <a:prstGeom prst="rect">
            <a:avLst/>
          </a:prstGeom>
        </p:spPr>
      </p:pic>
      <p:pic>
        <p:nvPicPr>
          <p:cNvPr id="11" name="Picture 10" descr="Image12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9800" y="4343400"/>
            <a:ext cx="2803735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3288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Organization of lipids in water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86400" y="50292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Organization of Nucleic acid in water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63246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Organization of proteins in water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2209800" y="3657600"/>
            <a:ext cx="5791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152400" y="3886200"/>
            <a:ext cx="4953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.lar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685800"/>
            <a:ext cx="5867400" cy="6061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Tertiary and quaternary structure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C622C2-4FDD-2D7B-6B76-6DFE7EEDD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356" y="243047"/>
            <a:ext cx="47625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93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tfunc2.jpg">
            <a:extLst>
              <a:ext uri="{FF2B5EF4-FFF2-40B4-BE49-F238E27FC236}">
                <a16:creationId xmlns:a16="http://schemas.microsoft.com/office/drawing/2014/main" id="{28F8BFF2-173E-0B06-AEC6-C283D4238E9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50" y="685800"/>
            <a:ext cx="88773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72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:\COEP_course work\SLS course\Unit 1 presentations\Part 1\images for biopolymers 2\downloa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6550" y="1371600"/>
            <a:ext cx="1847850" cy="2466975"/>
          </a:xfrm>
          <a:prstGeom prst="rect">
            <a:avLst/>
          </a:prstGeom>
          <a:noFill/>
        </p:spPr>
      </p:pic>
      <p:pic>
        <p:nvPicPr>
          <p:cNvPr id="3" name="Picture 4" descr="E:\COEP_course work\SLS course\Unit 1 presentations\Part 1\images for biopolymers 2\download (2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990600"/>
            <a:ext cx="5598503" cy="317499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Structure function relationship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DYBUILDING MAURITIUS &amp; SOUTH AFRICA: PROTEIN POWDERS: CAN YOU USE THEM IN  HOT DRINKS AND RECIPES? By Veeraj Goyaram">
            <a:extLst>
              <a:ext uri="{FF2B5EF4-FFF2-40B4-BE49-F238E27FC236}">
                <a16:creationId xmlns:a16="http://schemas.microsoft.com/office/drawing/2014/main" id="{F27D343E-222E-6810-A879-8313085AA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699034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091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cience Memes - Proteins 😤 | Facebook">
            <a:extLst>
              <a:ext uri="{FF2B5EF4-FFF2-40B4-BE49-F238E27FC236}">
                <a16:creationId xmlns:a16="http://schemas.microsoft.com/office/drawing/2014/main" id="{A274CC0C-1D3D-08F8-36C3-746AD337B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56" y="628805"/>
            <a:ext cx="5881688" cy="560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738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me: &quot;If antarctic fish proteins denature at room temperature... CAN YOU  COOK A FISH JUST BY PUTTING IT THERE?&quot; - All Templates - Meme-arsenal.com">
            <a:extLst>
              <a:ext uri="{FF2B5EF4-FFF2-40B4-BE49-F238E27FC236}">
                <a16:creationId xmlns:a16="http://schemas.microsoft.com/office/drawing/2014/main" id="{118B9B66-7668-BF25-96E6-9F7BCA78D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76400"/>
            <a:ext cx="47625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416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unctions Of Proteins | 5 Main Functions, What, Where &amp; How">
            <a:extLst>
              <a:ext uri="{FF2B5EF4-FFF2-40B4-BE49-F238E27FC236}">
                <a16:creationId xmlns:a16="http://schemas.microsoft.com/office/drawing/2014/main" id="{9D0F427B-3CC0-8A64-B9A1-1470B7861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633413"/>
            <a:ext cx="6086475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006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609600"/>
            <a:ext cx="6553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References:</a:t>
            </a:r>
          </a:p>
          <a:p>
            <a:endParaRPr lang="en-US" dirty="0"/>
          </a:p>
          <a:p>
            <a:r>
              <a:rPr lang="en-US" dirty="0"/>
              <a:t>1.  Nelson And Cox, </a:t>
            </a:r>
            <a:r>
              <a:rPr lang="en-US" dirty="0" err="1"/>
              <a:t>Lehninger</a:t>
            </a:r>
            <a:r>
              <a:rPr lang="en-US" dirty="0"/>
              <a:t> Principles of Biochemistry, 6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  <a:p>
            <a:pPr marL="342900" indent="-342900"/>
            <a:r>
              <a:rPr lang="en-US" dirty="0"/>
              <a:t>2. Springer- Advances in biochemical engineering in Biotechnology, </a:t>
            </a:r>
            <a:r>
              <a:rPr lang="en-US" dirty="0" err="1"/>
              <a:t>Scheper</a:t>
            </a:r>
            <a:r>
              <a:rPr lang="en-US" dirty="0"/>
              <a:t>, Plant Cells.</a:t>
            </a:r>
          </a:p>
          <a:p>
            <a:pPr marL="342900" indent="-342900"/>
            <a:r>
              <a:rPr lang="en-US" dirty="0"/>
              <a:t>3. Bioinformatics: Joel Keizer </a:t>
            </a:r>
          </a:p>
          <a:p>
            <a:pPr marL="342900" indent="-342900"/>
            <a:r>
              <a:rPr lang="en-US" dirty="0"/>
              <a:t>4. Images: Search engine Google.</a:t>
            </a:r>
          </a:p>
          <a:p>
            <a:pPr marL="342900" indent="-342900">
              <a:buAutoNum type="arabicPeriod" startAt="5"/>
            </a:pPr>
            <a:r>
              <a:rPr lang="en-US" dirty="0"/>
              <a:t>Harper’s Biochemistry 26</a:t>
            </a:r>
            <a:r>
              <a:rPr lang="en-US" baseline="30000" dirty="0"/>
              <a:t>th</a:t>
            </a:r>
            <a:r>
              <a:rPr lang="en-US" dirty="0"/>
              <a:t> Edition.</a:t>
            </a:r>
          </a:p>
          <a:p>
            <a:pPr marL="342900" indent="-342900">
              <a:buAutoNum type="arabicPeriod" startAt="5"/>
            </a:pPr>
            <a:r>
              <a:rPr lang="en-US" dirty="0"/>
              <a:t>Genes- VIII, </a:t>
            </a:r>
            <a:r>
              <a:rPr lang="en-US" dirty="0" err="1"/>
              <a:t>Lewin</a:t>
            </a:r>
            <a:endParaRPr lang="en-US" dirty="0"/>
          </a:p>
          <a:p>
            <a:pPr marL="342900" indent="-342900">
              <a:buAutoNum type="arabicPeriod" startAt="5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623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otein Folding">
            <a:extLst>
              <a:ext uri="{FF2B5EF4-FFF2-40B4-BE49-F238E27FC236}">
                <a16:creationId xmlns:a16="http://schemas.microsoft.com/office/drawing/2014/main" id="{9C018E5D-4985-2070-8EFA-22EC49C4F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-102870"/>
            <a:ext cx="4000500" cy="696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618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4a53a7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3093" y="664276"/>
            <a:ext cx="6297907" cy="3145724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43924" t="22917" r="27379" b="30332"/>
          <a:stretch>
            <a:fillRect/>
          </a:stretch>
        </p:blipFill>
        <p:spPr bwMode="auto">
          <a:xfrm>
            <a:off x="76200" y="3657600"/>
            <a:ext cx="3494092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165600" y="4064001"/>
          <a:ext cx="4597400" cy="2641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4859">
                <a:tc>
                  <a:txBody>
                    <a:bodyPr/>
                    <a:lstStyle/>
                    <a:p>
                      <a:r>
                        <a:rPr lang="en-US" dirty="0"/>
                        <a:t>Protein Sequence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Protein Structure Databases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859">
                <a:tc>
                  <a:txBody>
                    <a:bodyPr/>
                    <a:lstStyle/>
                    <a:p>
                      <a:r>
                        <a:rPr lang="en-US" dirty="0"/>
                        <a:t>&gt;1 million sequences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300,000 structures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1881">
                <a:tc>
                  <a:txBody>
                    <a:bodyPr/>
                    <a:lstStyle/>
                    <a:p>
                      <a:r>
                        <a:rPr lang="en-US" dirty="0"/>
                        <a:t>Swiss Prot, PIR</a:t>
                      </a:r>
                      <a:r>
                        <a:rPr lang="en-US" baseline="0" dirty="0"/>
                        <a:t> International, OWL, NRDB, PROSITE, PRINTS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Protein Data</a:t>
                      </a:r>
                      <a:r>
                        <a:rPr lang="en-US" baseline="0" dirty="0"/>
                        <a:t> Bank, CATH, SCOP, FSSP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1524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Bioinformatics- Computational methods to organize biological information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qey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2300" y="381000"/>
            <a:ext cx="5448300" cy="3765737"/>
          </a:xfrm>
          <a:prstGeom prst="rect">
            <a:avLst/>
          </a:prstGeom>
        </p:spPr>
      </p:pic>
      <p:pic>
        <p:nvPicPr>
          <p:cNvPr id="5" name="Picture 4" descr="icm_pro_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1305" y="2133600"/>
            <a:ext cx="6093295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524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Predicting the structure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COEP_course work\SLS course\Unit 1 presentations\Part 1\material for NA and Cell lectures\proteinligand-docking-5-72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66750"/>
            <a:ext cx="6934200" cy="5200650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1143000" y="3886200"/>
            <a:ext cx="6172200" cy="2209800"/>
            <a:chOff x="3235464" y="4876800"/>
            <a:chExt cx="5527536" cy="1828800"/>
          </a:xfrm>
        </p:grpSpPr>
        <p:pic>
          <p:nvPicPr>
            <p:cNvPr id="3" name="Picture 2" descr="978-3-659-32753-7-full.jpg"/>
            <p:cNvPicPr>
              <a:picLocks noChangeAspect="1"/>
            </p:cNvPicPr>
            <p:nvPr/>
          </p:nvPicPr>
          <p:blipFill>
            <a:blip r:embed="rId3" cstate="print"/>
            <a:srcRect l="51667" t="47647" b="1776"/>
            <a:stretch>
              <a:fillRect/>
            </a:stretch>
          </p:blipFill>
          <p:spPr>
            <a:xfrm>
              <a:off x="6296247" y="4876800"/>
              <a:ext cx="2466753" cy="1828800"/>
            </a:xfrm>
            <a:prstGeom prst="rect">
              <a:avLst/>
            </a:prstGeom>
          </p:spPr>
        </p:pic>
        <p:pic>
          <p:nvPicPr>
            <p:cNvPr id="4" name="Picture 3" descr="978-3-659-32753-7-full.jpg"/>
            <p:cNvPicPr>
              <a:picLocks noChangeAspect="1"/>
            </p:cNvPicPr>
            <p:nvPr/>
          </p:nvPicPr>
          <p:blipFill>
            <a:blip r:embed="rId3" cstate="print"/>
            <a:srcRect l="51667" t="8233" b="52353"/>
            <a:stretch>
              <a:fillRect/>
            </a:stretch>
          </p:blipFill>
          <p:spPr>
            <a:xfrm>
              <a:off x="3235464" y="4876800"/>
              <a:ext cx="3165336" cy="18288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0" y="1524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Computational drug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5271" t="21875" r="24451" b="19792"/>
          <a:stretch>
            <a:fillRect/>
          </a:stretch>
        </p:blipFill>
        <p:spPr bwMode="auto">
          <a:xfrm>
            <a:off x="0" y="914400"/>
            <a:ext cx="914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Peptide bond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tein-classification-based-on-function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2619" y="1219200"/>
            <a:ext cx="6197381" cy="41862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Classification of Proteins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teins-classification.jpeg"/>
          <p:cNvPicPr>
            <a:picLocks noChangeAspect="1"/>
          </p:cNvPicPr>
          <p:nvPr/>
        </p:nvPicPr>
        <p:blipFill>
          <a:blip r:embed="rId2" cstate="print"/>
          <a:srcRect t="15476" r="49624" b="35714"/>
          <a:stretch>
            <a:fillRect/>
          </a:stretch>
        </p:blipFill>
        <p:spPr>
          <a:xfrm>
            <a:off x="533400" y="3505200"/>
            <a:ext cx="5486400" cy="312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Classification of Proteins</a:t>
            </a:r>
          </a:p>
        </p:txBody>
      </p:sp>
      <p:pic>
        <p:nvPicPr>
          <p:cNvPr id="4" name="Picture 3" descr="protein-classification-based-on-structure-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990600"/>
            <a:ext cx="56769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assification-of-protein-Composition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219200"/>
            <a:ext cx="7046614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Classification of Proteins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C5E6DEA-500E-99CA-008B-5173FBEDA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98800"/>
            <a:ext cx="6667500" cy="3629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index.jpg">
            <a:extLst>
              <a:ext uri="{FF2B5EF4-FFF2-40B4-BE49-F238E27FC236}">
                <a16:creationId xmlns:a16="http://schemas.microsoft.com/office/drawing/2014/main" id="{9E500A0E-CADA-DF03-62B6-7BFCC2D6A32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130175"/>
            <a:ext cx="3733800" cy="2811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2633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Building blocks of the building blocks</a:t>
            </a:r>
          </a:p>
        </p:txBody>
      </p:sp>
      <p:pic>
        <p:nvPicPr>
          <p:cNvPr id="5" name="Picture 4" descr="1200px-AminoAcidball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6958" y="1066800"/>
            <a:ext cx="6416842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mino-acid-structures_med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571" y="0"/>
            <a:ext cx="8236857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347</Words>
  <Application>Microsoft Office PowerPoint</Application>
  <PresentationFormat>On-screen Show (4:3)</PresentationFormat>
  <Paragraphs>61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desktop</dc:creator>
  <cp:lastModifiedBy>ketaki kamble</cp:lastModifiedBy>
  <cp:revision>68</cp:revision>
  <dcterms:created xsi:type="dcterms:W3CDTF">2018-07-24T06:48:51Z</dcterms:created>
  <dcterms:modified xsi:type="dcterms:W3CDTF">2023-03-13T06:12:36Z</dcterms:modified>
</cp:coreProperties>
</file>